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66" r:id="rId4"/>
    <p:sldId id="265" r:id="rId5"/>
    <p:sldId id="261" r:id="rId6"/>
    <p:sldId id="262" r:id="rId7"/>
    <p:sldId id="264" r:id="rId8"/>
    <p:sldId id="263" r:id="rId9"/>
    <p:sldId id="258" r:id="rId10"/>
    <p:sldId id="260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805"/>
    <p:restoredTop sz="97509"/>
  </p:normalViewPr>
  <p:slideViewPr>
    <p:cSldViewPr snapToGrid="0" snapToObjects="1">
      <p:cViewPr varScale="1">
        <p:scale>
          <a:sx n="188" d="100"/>
          <a:sy n="188" d="100"/>
        </p:scale>
        <p:origin x="126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3F52D8-5D7E-674D-B305-64AF4672809A}" type="datetimeFigureOut">
              <a:rPr lang="en-US" smtClean="0"/>
              <a:t>11/19/20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8F820D-0410-D447-899A-843FAC51B5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7089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8F820D-0410-D447-899A-843FAC51B52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3138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8F820D-0410-D447-899A-843FAC51B52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9696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8F820D-0410-D447-899A-843FAC51B52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9560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8F820D-0410-D447-899A-843FAC51B52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85769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11/19/20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11/19/20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11/19/20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11/19/20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11/19/20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11/19/20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11/19/20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11/19/20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11/19/20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11/19/20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hyperlink" Target="https://en.wikipedia.org/wiki/List_of_regions_of_the_United_States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2.census.gov/geo/docs/reference/codes/files/national_county.txt" TargetMode="External"/><Relationship Id="rId5" Type="http://schemas.openxmlformats.org/officeDocument/2006/relationships/hyperlink" Target="https://quickstats.nass.usda.gov/" TargetMode="Externa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358371-365E-BF45-9148-65AE8675C9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50172" y="3910896"/>
            <a:ext cx="9381808" cy="2262781"/>
          </a:xfrm>
        </p:spPr>
        <p:txBody>
          <a:bodyPr>
            <a:normAutofit/>
          </a:bodyPr>
          <a:lstStyle/>
          <a:p>
            <a:r>
              <a:rPr lang="es-UY" altLang="en-US" sz="4000" b="1" dirty="0">
                <a:solidFill>
                  <a:srgbClr val="444321"/>
                </a:solidFill>
              </a:rPr>
              <a:t>Comparing the Loss of Honey Bee Colonies by Reason of Loss and by US Regions</a:t>
            </a:r>
            <a:endParaRPr lang="en-US" sz="4000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E58DE9D-AC66-2A4A-8A96-AFE83F5C94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50173" y="6173677"/>
            <a:ext cx="8915399" cy="440483"/>
          </a:xfrm>
        </p:spPr>
        <p:txBody>
          <a:bodyPr/>
          <a:lstStyle/>
          <a:p>
            <a:r>
              <a:rPr lang="es-UY" altLang="en-US" b="1" dirty="0">
                <a:solidFill>
                  <a:srgbClr val="444321"/>
                </a:solidFill>
              </a:rPr>
              <a:t>Cristina Iacob</a:t>
            </a:r>
            <a:endParaRPr lang="es-ES" altLang="en-US" b="1" dirty="0">
              <a:solidFill>
                <a:srgbClr val="444321"/>
              </a:solidFill>
            </a:endParaRP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C289A341-D0EA-3F4C-B91E-8714FEEF98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074920"/>
            <a:ext cx="1666065" cy="17830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626D0F4-8B42-0445-B375-F1A2E5CF49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3379" y="358987"/>
            <a:ext cx="5646381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1491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341268-A4C3-644C-9615-E737AC7A3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0312" y="3062510"/>
            <a:ext cx="4634222" cy="1280890"/>
          </a:xfrm>
        </p:spPr>
        <p:txBody>
          <a:bodyPr>
            <a:normAutofit/>
          </a:bodyPr>
          <a:lstStyle/>
          <a:p>
            <a:r>
              <a:rPr lang="en-US" sz="4400" dirty="0"/>
              <a:t>Thank you!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A3162D0-A3E3-BC4B-9253-67365DBACD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5074920"/>
            <a:ext cx="1666065" cy="1783080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23F6C57-39FA-2446-9AAE-84AC51FF90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3133" y="0"/>
            <a:ext cx="55221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1403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341268-A4C3-644C-9615-E737AC7A3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Bees Facts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A3162D0-A3E3-BC4B-9253-67365DBACD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5074920"/>
            <a:ext cx="1666065" cy="1783080"/>
          </a:xfrm>
        </p:spPr>
      </p:pic>
    </p:spTree>
    <p:extLst>
      <p:ext uri="{BB962C8B-B14F-4D97-AF65-F5344CB8AC3E}">
        <p14:creationId xmlns:p14="http://schemas.microsoft.com/office/powerpoint/2010/main" val="9938437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341268-A4C3-644C-9615-E737AC7A3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526799"/>
            <a:ext cx="8911687" cy="777970"/>
          </a:xfrm>
        </p:spPr>
        <p:txBody>
          <a:bodyPr/>
          <a:lstStyle/>
          <a:p>
            <a:r>
              <a:rPr lang="en-GB" dirty="0"/>
              <a:t>Research Questions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A3162D0-A3E3-BC4B-9253-67365DBACD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5074920"/>
            <a:ext cx="1666065" cy="1783080"/>
          </a:xfrm>
        </p:spPr>
      </p:pic>
      <p:sp>
        <p:nvSpPr>
          <p:cNvPr id="11" name="Google Shape;66;p14">
            <a:extLst>
              <a:ext uri="{FF2B5EF4-FFF2-40B4-BE49-F238E27FC236}">
                <a16:creationId xmlns:a16="http://schemas.microsoft.com/office/drawing/2014/main" id="{808DF701-4606-724D-8523-F576AEA25108}"/>
              </a:ext>
            </a:extLst>
          </p:cNvPr>
          <p:cNvSpPr txBox="1">
            <a:spLocks/>
          </p:cNvSpPr>
          <p:nvPr/>
        </p:nvSpPr>
        <p:spPr>
          <a:xfrm>
            <a:off x="2702686" y="1977627"/>
            <a:ext cx="8520600" cy="33972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Wingdings 3" charset="2"/>
              <a:buNone/>
            </a:pPr>
            <a:endParaRPr lang="en-US" sz="1600" dirty="0"/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For this analysis the goal is to identify:</a:t>
            </a:r>
          </a:p>
          <a:p>
            <a:pPr marL="127000" indent="0">
              <a:spcBef>
                <a:spcPts val="0"/>
              </a:spcBef>
              <a:buSzPts val="1600"/>
              <a:buNone/>
            </a:pPr>
            <a:endParaRPr lang="en-US" sz="1600" dirty="0"/>
          </a:p>
          <a:p>
            <a:pPr marL="457200" indent="-330200">
              <a:spcBef>
                <a:spcPts val="0"/>
              </a:spcBef>
              <a:buSzPts val="1600"/>
              <a:buFont typeface="Wingdings 3" charset="2"/>
              <a:buChar char="●"/>
            </a:pPr>
            <a:r>
              <a:rPr lang="en-US" dirty="0"/>
              <a:t>Is there a difference between the loss of honey bee colonies by colony collapse disorder (CCD) and the loss due to </a:t>
            </a:r>
            <a:r>
              <a:rPr lang="en-US" sz="1600" dirty="0"/>
              <a:t>dead-out phenomenon ?</a:t>
            </a:r>
          </a:p>
          <a:p>
            <a:pPr marL="457200" indent="-330200">
              <a:spcBef>
                <a:spcPts val="0"/>
              </a:spcBef>
              <a:buSzPts val="1600"/>
              <a:buFont typeface="Wingdings 3" charset="2"/>
              <a:buChar char="●"/>
            </a:pPr>
            <a:endParaRPr lang="en-US" sz="1600" dirty="0"/>
          </a:p>
          <a:p>
            <a:pPr marL="457200" indent="-330200">
              <a:spcBef>
                <a:spcPts val="0"/>
              </a:spcBef>
              <a:buSzPts val="1600"/>
              <a:buFont typeface="Wingdings 3" charset="2"/>
              <a:buChar char="●"/>
            </a:pPr>
            <a:r>
              <a:rPr lang="en-US" dirty="0"/>
              <a:t>Is there a significant difference between the loss of honey bee colonies by US agricultural regions ?</a:t>
            </a:r>
          </a:p>
          <a:p>
            <a:pPr marL="127000" indent="0">
              <a:spcBef>
                <a:spcPts val="0"/>
              </a:spcBef>
              <a:buSzPts val="1600"/>
              <a:buNone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5312174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341268-A4C3-644C-9615-E737AC7A3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526799"/>
            <a:ext cx="8911687" cy="777970"/>
          </a:xfrm>
        </p:spPr>
        <p:txBody>
          <a:bodyPr/>
          <a:lstStyle/>
          <a:p>
            <a:r>
              <a:rPr lang="en-GB" dirty="0"/>
              <a:t>Exploring the Data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A3162D0-A3E3-BC4B-9253-67365DBACD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5074920"/>
            <a:ext cx="1666065" cy="1783080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7F18E25-6A80-614B-A80E-14ABC041C2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0133" y="1850234"/>
            <a:ext cx="8111067" cy="3574305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047D1A8D-C710-914C-A958-E360E86A480D}"/>
              </a:ext>
            </a:extLst>
          </p:cNvPr>
          <p:cNvSpPr txBox="1">
            <a:spLocks/>
          </p:cNvSpPr>
          <p:nvPr/>
        </p:nvSpPr>
        <p:spPr>
          <a:xfrm>
            <a:off x="2592924" y="1192358"/>
            <a:ext cx="8911687" cy="77797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sz="1600" dirty="0"/>
              <a:t>Data was sourced from: </a:t>
            </a:r>
            <a:r>
              <a:rPr lang="en-US" sz="1600" u="sng" dirty="0">
                <a:hlinkClick r:id="rId5"/>
              </a:rPr>
              <a:t>https://quickstats.nass.usda.gov/</a:t>
            </a:r>
            <a:endParaRPr lang="en-US" sz="1600" u="sng" dirty="0"/>
          </a:p>
          <a:p>
            <a:r>
              <a:rPr lang="en-GB" sz="1600" dirty="0"/>
              <a:t>with the following search criteria:</a:t>
            </a:r>
            <a:r>
              <a:rPr lang="en-US" sz="1600" u="sng" dirty="0"/>
              <a:t> 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0DC0B36-5B56-E84F-81AA-164815043B2D}"/>
              </a:ext>
            </a:extLst>
          </p:cNvPr>
          <p:cNvSpPr txBox="1">
            <a:spLocks/>
          </p:cNvSpPr>
          <p:nvPr/>
        </p:nvSpPr>
        <p:spPr>
          <a:xfrm>
            <a:off x="2592924" y="5424539"/>
            <a:ext cx="8911687" cy="77797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sz="1600" dirty="0"/>
              <a:t>Data for State Abbreviations: </a:t>
            </a:r>
            <a:r>
              <a:rPr lang="en-US" sz="1600" u="sng" dirty="0">
                <a:hlinkClick r:id="rId6"/>
              </a:rPr>
              <a:t>https://www2.census.gov/geo/docs/reference/codes/files/national_county.txt</a:t>
            </a:r>
            <a:endParaRPr lang="en-US" sz="1600" u="sng" dirty="0"/>
          </a:p>
          <a:p>
            <a:br>
              <a:rPr lang="en-US" sz="2000" u="sng" dirty="0"/>
            </a:br>
            <a:endParaRPr lang="en-US" sz="2000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E2C5AFFE-D813-5643-9788-F9653FC9AE41}"/>
              </a:ext>
            </a:extLst>
          </p:cNvPr>
          <p:cNvSpPr txBox="1">
            <a:spLocks/>
          </p:cNvSpPr>
          <p:nvPr/>
        </p:nvSpPr>
        <p:spPr>
          <a:xfrm>
            <a:off x="2592923" y="6065725"/>
            <a:ext cx="9301050" cy="64431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sz="1600" dirty="0"/>
              <a:t>Data for Agricultural Regions: </a:t>
            </a:r>
            <a:r>
              <a:rPr lang="en-US" sz="1600" u="sng" dirty="0">
                <a:hlinkClick r:id="rId7"/>
              </a:rPr>
              <a:t>https://en.wikipedia.org/wiki/List_of_regions_of_the_United_States</a:t>
            </a:r>
            <a:br>
              <a:rPr lang="en-US" sz="1600" u="sng" dirty="0"/>
            </a:br>
            <a:endParaRPr lang="en-US" sz="1600" u="sng" dirty="0"/>
          </a:p>
          <a:p>
            <a:br>
              <a:rPr lang="en-US" sz="2000" u="sng" dirty="0"/>
            </a:b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0987323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A3162D0-A3E3-BC4B-9253-67365DBACD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5074920"/>
            <a:ext cx="1666065" cy="1783080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2445242-758F-1048-B068-15B2E6B71F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5412" y="595847"/>
            <a:ext cx="7305317" cy="613459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D972D0B-4AE9-CD48-92E5-CD709BAB7204}"/>
              </a:ext>
            </a:extLst>
          </p:cNvPr>
          <p:cNvSpPr/>
          <p:nvPr/>
        </p:nvSpPr>
        <p:spPr>
          <a:xfrm>
            <a:off x="2985548" y="127560"/>
            <a:ext cx="546757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b="1" dirty="0"/>
              <a:t>Timeline for Lost Colonies per State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6579134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341268-A4C3-644C-9615-E737AC7A3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5218" y="405670"/>
            <a:ext cx="8911687" cy="657743"/>
          </a:xfrm>
        </p:spPr>
        <p:txBody>
          <a:bodyPr>
            <a:normAutofit fontScale="90000"/>
          </a:bodyPr>
          <a:lstStyle/>
          <a:p>
            <a:r>
              <a:rPr lang="en-US" sz="2000" b="1" dirty="0"/>
              <a:t>Total Honey Bee Colonies Lost per Region</a:t>
            </a:r>
            <a:br>
              <a:rPr lang="en-US" dirty="0"/>
            </a:b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A3162D0-A3E3-BC4B-9253-67365DBACD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5074920"/>
            <a:ext cx="1666065" cy="1783080"/>
          </a:xfrm>
        </p:spPr>
      </p:pic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7FA619A4-FE5D-F64E-BF0E-E9CC6935DC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6367" y="1388533"/>
            <a:ext cx="7181338" cy="4690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3295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341268-A4C3-644C-9615-E737AC7A3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Results</a:t>
            </a:r>
            <a:br>
              <a:rPr lang="en-US" dirty="0"/>
            </a:b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A3162D0-A3E3-BC4B-9253-67365DBACD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5074920"/>
            <a:ext cx="1666065" cy="1783080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71E7673-3EDD-D341-A5D3-5C132D5E2E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9599" y="1378185"/>
            <a:ext cx="8641867" cy="5200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1928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341268-A4C3-644C-9615-E737AC7A3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6339" y="1572376"/>
            <a:ext cx="8911687" cy="656051"/>
          </a:xfrm>
        </p:spPr>
        <p:txBody>
          <a:bodyPr>
            <a:normAutofit/>
          </a:bodyPr>
          <a:lstStyle/>
          <a:p>
            <a:r>
              <a:rPr lang="en-US" sz="2800" b="1" dirty="0"/>
              <a:t>Conclusions &amp; Recommendations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A3162D0-A3E3-BC4B-9253-67365DBACD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5074920"/>
            <a:ext cx="1666065" cy="1783080"/>
          </a:xfr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792E5481-BEA2-F44B-8B47-4A8713C3260E}"/>
              </a:ext>
            </a:extLst>
          </p:cNvPr>
          <p:cNvSpPr txBox="1">
            <a:spLocks/>
          </p:cNvSpPr>
          <p:nvPr/>
        </p:nvSpPr>
        <p:spPr>
          <a:xfrm>
            <a:off x="2386339" y="349790"/>
            <a:ext cx="8911687" cy="984557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55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/>
              <a:t>What’s next?</a:t>
            </a:r>
          </a:p>
          <a:p>
            <a:endParaRPr lang="en-US" b="1" dirty="0"/>
          </a:p>
          <a:p>
            <a:r>
              <a:rPr lang="en-US" sz="2900" dirty="0"/>
              <a:t>Investigate if anything changes when combining the 2 groups: Region and Loss Reason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EA47B07-434F-A648-B79A-6F4AAABE34DC}"/>
              </a:ext>
            </a:extLst>
          </p:cNvPr>
          <p:cNvSpPr txBox="1">
            <a:spLocks/>
          </p:cNvSpPr>
          <p:nvPr/>
        </p:nvSpPr>
        <p:spPr>
          <a:xfrm>
            <a:off x="2477779" y="2591763"/>
            <a:ext cx="8657581" cy="372775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457200" indent="-330200">
              <a:spcBef>
                <a:spcPts val="0"/>
              </a:spcBef>
              <a:buSzPts val="1600"/>
              <a:buFont typeface="Wingdings 3" charset="2"/>
              <a:buChar char="●"/>
            </a:pPr>
            <a:r>
              <a:rPr lang="en-US" sz="1600" dirty="0"/>
              <a:t>Is there a difference between the loss of honey bee colonies by colony collapse disorder (CCD) and the loss due to </a:t>
            </a:r>
            <a:r>
              <a:rPr lang="en-US" sz="1400" dirty="0"/>
              <a:t>dead-out phenomenon ?</a:t>
            </a:r>
          </a:p>
          <a:p>
            <a:pPr marL="457200" indent="-330200">
              <a:spcBef>
                <a:spcPts val="0"/>
              </a:spcBef>
              <a:buSzPts val="1600"/>
              <a:buFont typeface="Wingdings 3" charset="2"/>
              <a:buChar char="●"/>
            </a:pPr>
            <a:endParaRPr lang="en-US" sz="1400" dirty="0"/>
          </a:p>
          <a:p>
            <a:pPr marL="457200" indent="-330200">
              <a:spcBef>
                <a:spcPts val="0"/>
              </a:spcBef>
              <a:buSzPts val="1600"/>
              <a:buFont typeface="Wingdings 3" charset="2"/>
              <a:buChar char="●"/>
            </a:pPr>
            <a:r>
              <a:rPr lang="en-US" sz="1600" dirty="0"/>
              <a:t>Is there a significant difference between the loss of honey bee colonies by US agricultural regions ?</a:t>
            </a:r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0937894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341268-A4C3-644C-9615-E737AC7A3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2232" y="2249710"/>
            <a:ext cx="8911687" cy="1280890"/>
          </a:xfrm>
        </p:spPr>
        <p:txBody>
          <a:bodyPr>
            <a:normAutofit/>
          </a:bodyPr>
          <a:lstStyle/>
          <a:p>
            <a:r>
              <a:rPr lang="en-US" sz="4800" dirty="0"/>
              <a:t>Questions?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A3162D0-A3E3-BC4B-9253-67365DBACD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5074920"/>
            <a:ext cx="1666065" cy="1783080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4533F88-CE63-0A41-A4E7-AD352D1C50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1611" y="1361438"/>
            <a:ext cx="5473269" cy="5205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879734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142</TotalTime>
  <Words>242</Words>
  <Application>Microsoft Macintosh PowerPoint</Application>
  <PresentationFormat>Widescreen</PresentationFormat>
  <Paragraphs>36</Paragraphs>
  <Slides>10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Century Gothic</vt:lpstr>
      <vt:lpstr>Wingdings 3</vt:lpstr>
      <vt:lpstr>Wisp</vt:lpstr>
      <vt:lpstr>Comparing the Loss of Honey Bee Colonies by Reason of Loss and by US Regions</vt:lpstr>
      <vt:lpstr>Bees Facts</vt:lpstr>
      <vt:lpstr>Research Questions</vt:lpstr>
      <vt:lpstr>Exploring the Data</vt:lpstr>
      <vt:lpstr>PowerPoint Presentation</vt:lpstr>
      <vt:lpstr>Total Honey Bee Colonies Lost per Region </vt:lpstr>
      <vt:lpstr>Results </vt:lpstr>
      <vt:lpstr>Conclusions &amp; Recommendations</vt:lpstr>
      <vt:lpstr>Questions?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Comparing the Loss of Honey Bee Colonies by Reason of Loss and by US Regions</dc:title>
  <dc:creator>Microsoft Office User</dc:creator>
  <cp:lastModifiedBy>Microsoft Office User</cp:lastModifiedBy>
  <cp:revision>10</cp:revision>
  <dcterms:created xsi:type="dcterms:W3CDTF">2020-11-20T01:17:26Z</dcterms:created>
  <dcterms:modified xsi:type="dcterms:W3CDTF">2020-11-20T03:39:34Z</dcterms:modified>
</cp:coreProperties>
</file>